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8CC1E-C6D6-4672-B4E6-67979975FAD0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364D2-5825-44B8-9857-DB0006AFF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E4D54-6E58-4D90-81C4-2926CBA37ED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E4D54-6E58-4D90-81C4-2926CBA37ED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2FD90-909D-4D72-9CC9-DBE92B921834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CD9C-49E3-4DC7-BEB2-C0091509FE78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0860-8EFA-4C6F-B5A1-C8F27BD0A6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f.bahadorkhan\Desktop\images.jpg"/>
          <p:cNvPicPr/>
          <p:nvPr userDrawn="1"/>
        </p:nvPicPr>
        <p:blipFill>
          <a:blip r:embed="rId13" cstate="print">
            <a:lum bright="87000" contrast="-72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il\Pictures\gora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361436">
            <a:off x="2333821" y="229325"/>
            <a:ext cx="4521419" cy="286948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5" name="Text Box 40"/>
          <p:cNvSpPr txBox="1">
            <a:spLocks noChangeArrowheads="1"/>
          </p:cNvSpPr>
          <p:nvPr/>
        </p:nvSpPr>
        <p:spPr bwMode="auto">
          <a:xfrm>
            <a:off x="6908372" y="1818527"/>
            <a:ext cx="2090738" cy="21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a-IR" altLang="en-US" sz="11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معاونت </a:t>
            </a:r>
            <a:r>
              <a:rPr lang="fa-IR" altLang="en-US" sz="1100" dirty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Titr" pitchFamily="2" charset="-78"/>
              </a:rPr>
              <a:t>درمان</a:t>
            </a:r>
            <a:endParaRPr lang="en-US" altLang="en-US" sz="1100" dirty="0">
              <a:solidFill>
                <a:srgbClr val="000000"/>
              </a:solidFill>
              <a:latin typeface="Calibri" pitchFamily="34" charset="0"/>
              <a:ea typeface="Arial" pitchFamily="34" charset="0"/>
              <a:cs typeface="B Titr" pitchFamily="2" charset="-78"/>
            </a:endParaRPr>
          </a:p>
          <a:p>
            <a:endParaRPr lang="en-US" altLang="en-US" sz="3600" b="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1965" y="3586728"/>
            <a:ext cx="6588104" cy="1432756"/>
          </a:xfrm>
          <a:prstGeom prst="rect">
            <a:avLst/>
          </a:prstGeom>
          <a:solidFill>
            <a:srgbClr val="C00000"/>
          </a:solidFill>
          <a:ln>
            <a:solidFill>
              <a:srgbClr val="FF6433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ctr">
              <a:defRPr/>
            </a:pPr>
            <a:r>
              <a:rPr lang="fa-IR" sz="3200" dirty="0" smtClean="0">
                <a:cs typeface="B Zar" pitchFamily="2" charset="-78"/>
              </a:rPr>
              <a:t>مراقبت جراحی </a:t>
            </a:r>
            <a:r>
              <a:rPr lang="fa-IR" sz="3200" dirty="0" smtClean="0">
                <a:cs typeface="B Zar" pitchFamily="2" charset="-78"/>
              </a:rPr>
              <a:t>وبیهوشی</a:t>
            </a:r>
          </a:p>
          <a:p>
            <a:pPr algn="ctr">
              <a:defRPr/>
            </a:pPr>
            <a:r>
              <a:rPr lang="fa-IR" sz="3200" dirty="0" smtClean="0">
                <a:cs typeface="B Zar" pitchFamily="2" charset="-78"/>
              </a:rPr>
              <a:t>فاطمه پیر محمدی</a:t>
            </a:r>
            <a:r>
              <a:rPr lang="fa-IR" sz="3200" dirty="0" smtClean="0">
                <a:cs typeface="B Zar" pitchFamily="2" charset="-78"/>
              </a:rPr>
              <a:t> </a:t>
            </a:r>
            <a:endParaRPr lang="fa-IR" b="0" dirty="0">
              <a:solidFill>
                <a:schemeClr val="tx1"/>
              </a:solidFill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2700339" y="5661025"/>
            <a:ext cx="257030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fa-IR" sz="2000" dirty="0" smtClean="0">
                <a:cs typeface="B Zar" pitchFamily="2" charset="-78"/>
              </a:rPr>
              <a:t>اداره اعتباربخشی</a:t>
            </a:r>
            <a:endParaRPr lang="en-US" sz="2000" dirty="0">
              <a:cs typeface="B Zar" pitchFamily="2" charset="-78"/>
            </a:endParaRPr>
          </a:p>
        </p:txBody>
      </p:sp>
      <p:pic>
        <p:nvPicPr>
          <p:cNvPr id="1026" name="Picture 2" descr="C:\Users\f.pirmohamadi\Desktop\r_59_190603124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866" y="267128"/>
            <a:ext cx="1510301" cy="1551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2000" b="1" dirty="0" smtClean="0">
                <a:cs typeface="B Zar" pitchFamily="2" charset="-78"/>
              </a:rPr>
              <a:t>ب-3-1-6عدم امکان </a:t>
            </a:r>
            <a:r>
              <a:rPr lang="fa-IR" sz="2000" b="1" dirty="0" smtClean="0">
                <a:solidFill>
                  <a:schemeClr val="accent2"/>
                </a:solidFill>
                <a:cs typeface="B Zar" pitchFamily="2" charset="-78"/>
              </a:rPr>
              <a:t>دید مستقیم فضاهای ریکاوری واتاقهای عمل از محل پذیرش بیمار </a:t>
            </a:r>
            <a:r>
              <a:rPr lang="fa-IR" sz="2000" b="1" dirty="0" smtClean="0">
                <a:cs typeface="B Zar" pitchFamily="2" charset="-78"/>
              </a:rPr>
              <a:t>در اتاق عمل(در بدو ورود)</a:t>
            </a:r>
            <a:br>
              <a:rPr lang="fa-IR" sz="2000" b="1" dirty="0" smtClean="0">
                <a:cs typeface="B Zar" pitchFamily="2" charset="-78"/>
              </a:rPr>
            </a:br>
            <a:r>
              <a:rPr lang="fa-IR" sz="2000" b="1" dirty="0" smtClean="0">
                <a:cs typeface="B Zar" pitchFamily="2" charset="-78"/>
              </a:rPr>
              <a:t> و کنترل مواجهه بیماران قبل از جراحی با بیماران بدحال و پس از جراحی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FF0000"/>
                </a:solidFill>
                <a:cs typeface="B Zar" pitchFamily="2" charset="-78"/>
              </a:rPr>
              <a:t>خودداری از تعجیل درپذیرش  بیمار </a:t>
            </a:r>
            <a:r>
              <a:rPr lang="fa-IR" sz="2000" dirty="0" smtClean="0">
                <a:cs typeface="B Zar" pitchFamily="2" charset="-78"/>
              </a:rPr>
              <a:t>در   اتاق عمل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20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Zar" pitchFamily="2" charset="-78"/>
              </a:rPr>
              <a:t>مجزابودن فضای انتظار وفضای ریکاوری بیماران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2000" dirty="0" smtClean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3675"/>
            <a:ext cx="8229600" cy="1758461"/>
          </a:xfrm>
        </p:spPr>
        <p:txBody>
          <a:bodyPr>
            <a:normAutofit fontScale="90000"/>
          </a:bodyPr>
          <a:lstStyle/>
          <a:p>
            <a:pPr algn="r" rtl="1">
              <a:buClr>
                <a:srgbClr val="FF3300"/>
              </a:buClr>
            </a:pPr>
            <a:r>
              <a:rPr lang="fa-IR" sz="2200" b="1" dirty="0" smtClean="0">
                <a:solidFill>
                  <a:schemeClr val="accent2"/>
                </a:solidFill>
                <a:cs typeface="B Zar" pitchFamily="2" charset="-78"/>
              </a:rPr>
              <a:t>ب-3-1-7چینش وتطبیق بکارگیری نیروها اتاقهای عمل براساس برنامه تنظیم شده از قبل از شروع اعمال جراحی</a:t>
            </a:r>
            <a:r>
              <a:rPr lang="fa-IR" sz="2000" dirty="0" smtClean="0">
                <a:solidFill>
                  <a:schemeClr val="accent2"/>
                </a:solidFill>
                <a:cs typeface="B Zar" pitchFamily="2" charset="-78"/>
              </a:rPr>
              <a:t/>
            </a:r>
            <a:br>
              <a:rPr lang="fa-IR" sz="2000" dirty="0" smtClean="0">
                <a:solidFill>
                  <a:schemeClr val="accent2"/>
                </a:solidFill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>- دو نفرکارشناس اتاق عمل بعنوان  اسکراپ و سیرکولر  به ازای هر اتاق فعال </a:t>
            </a:r>
            <a:br>
              <a:rPr lang="fa-IR" sz="2000" dirty="0" smtClean="0"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>-یک کارشناس هوشبری به ازای هر اتاق عمل  فعال</a:t>
            </a:r>
            <a:br>
              <a:rPr lang="fa-IR" sz="2000" dirty="0" smtClean="0"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>یک کارشناس هوشبری به ازای هر دوتخت ریکاوری (با رعایت طرح انطباق)</a:t>
            </a:r>
            <a:br>
              <a:rPr lang="fa-IR" sz="2000" dirty="0" smtClean="0"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>یک کارشناس پرستاری بعنوان سرپرستاردر شیفت صبح  و یک کارشناس پرستاری/اتاق عمل بعنوان مسئول شیفتد عصر وشب </a:t>
            </a:r>
            <a:br>
              <a:rPr lang="fa-IR" sz="2000" dirty="0" smtClean="0"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>یک نفر منشی به ازای هر شیفت های فعال </a:t>
            </a:r>
            <a:br>
              <a:rPr lang="fa-IR" sz="2000" dirty="0" smtClean="0"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/>
            </a:r>
            <a:br>
              <a:rPr lang="fa-IR" sz="2000" dirty="0" smtClean="0"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/>
            </a:r>
            <a:br>
              <a:rPr lang="fa-IR" sz="2000" dirty="0" smtClean="0"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/>
            </a:r>
            <a:br>
              <a:rPr lang="fa-IR" sz="2000" dirty="0" smtClean="0">
                <a:cs typeface="B Zar" pitchFamily="2" charset="-78"/>
              </a:rPr>
            </a:br>
            <a:endParaRPr lang="en-US" sz="2000" dirty="0">
              <a:cs typeface="B Za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65609" y="3143068"/>
          <a:ext cx="7460904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0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54162">
                <a:tc rowSpan="2">
                  <a:txBody>
                    <a:bodyPr/>
                    <a:lstStyle/>
                    <a:p>
                      <a:pPr algn="ctr"/>
                      <a:endParaRPr lang="fa-IR" dirty="0" smtClean="0"/>
                    </a:p>
                    <a:p>
                      <a:pPr algn="ctr"/>
                      <a:endParaRPr lang="fa-IR" dirty="0" smtClean="0"/>
                    </a:p>
                    <a:p>
                      <a:pPr algn="ctr"/>
                      <a:endParaRPr lang="fa-IR" dirty="0" smtClean="0"/>
                    </a:p>
                    <a:p>
                      <a:pPr algn="ctr"/>
                      <a:endParaRPr lang="fa-IR" dirty="0" smtClean="0"/>
                    </a:p>
                    <a:p>
                      <a:pPr algn="ctr"/>
                      <a:r>
                        <a:rPr lang="fa-IR" dirty="0" smtClean="0"/>
                        <a:t>کارشناس</a:t>
                      </a:r>
                      <a:r>
                        <a:rPr lang="fa-IR" baseline="0" dirty="0" smtClean="0"/>
                        <a:t> اتاق عمل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نفرپرستار/کاردان /کارشناس اتاق عمل/هوشبری به ازای هر5 اتاق</a:t>
                      </a:r>
                      <a:r>
                        <a:rPr lang="fa-IR" baseline="0" dirty="0" smtClean="0"/>
                        <a:t> عمل فعال /در نوبت صبح /عصر</a:t>
                      </a:r>
                      <a:r>
                        <a:rPr lang="fa-IR" dirty="0" smtClean="0"/>
                        <a:t>جهت  </a:t>
                      </a:r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پذیرش بیمار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در نوبت فعال به ازای هراتاق  پیوند اعضاء</a:t>
                      </a:r>
                    </a:p>
                    <a:p>
                      <a:pPr algn="ctr"/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اسکراپ وسیرکولر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در نوبت فعال به ازای هراتاق قلب باز    </a:t>
                      </a:r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وسیرکولر اسکراپ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در نوبت فعال به ازای هر اتاق جنرال </a:t>
                      </a:r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اسکراپ وسیرکولر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کارشناس </a:t>
                      </a:r>
                      <a:r>
                        <a:rPr lang="en-US" dirty="0" smtClean="0"/>
                        <a:t>CSSD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به</a:t>
                      </a:r>
                      <a:r>
                        <a:rPr lang="fa-IR" baseline="0" dirty="0" smtClean="0"/>
                        <a:t> ازای هرپنج تخت نوبت جنرال  و هر 2 تخت اتاق عمل قلب باز یا پیوند 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با ازای هر 150 تخت فعال 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1نفر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3.5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B Zar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412315"/>
            <a:ext cx="4039791" cy="147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fa-IR" dirty="0" smtClean="0">
                <a:solidFill>
                  <a:schemeClr val="accent2"/>
                </a:solidFill>
                <a:cs typeface="B Zar" pitchFamily="2" charset="-78"/>
              </a:rPr>
              <a:t>عواملل موثر در برآورد نیروی مورد نیاز در اتاق عمل</a:t>
            </a:r>
            <a:r>
              <a:rPr lang="fa-IR" dirty="0" smtClean="0">
                <a:cs typeface="B Zar" pitchFamily="2" charset="-78"/>
              </a:rPr>
              <a:t> </a:t>
            </a:r>
            <a:endParaRPr lang="en-US" dirty="0">
              <a:cs typeface="B Za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نوع مرکز 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تعداد اتاق فعال و فواصل انجام اعمال جراحی 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تعداد شیفت فعال اتاق عمل  وتعداد پزشک مدعو (پره ویلیج)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نوع وتعدادتخصصهای جراحی 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وسعت اعمال جراحی 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تعداد تیم درگیر در هر جراحی 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سابق کاری وتجربه کارکنان 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روزآمدی وصحت عملکرد تجهیزات 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ساختار فیزیکی اتاق عمل 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2000" b="1" dirty="0" smtClean="0">
                <a:cs typeface="B Zar" pitchFamily="2" charset="-78"/>
              </a:rPr>
              <a:t>ب-3-1-8وجود برنامه مدون جهت کاهش اضطراب بیماراز بدو پذیرش در اتاق عمل  تاشروع بیهوشی/جراحی با مشارکت کارکنان </a:t>
            </a:r>
            <a:br>
              <a:rPr lang="fa-IR" sz="2000" b="1" dirty="0" smtClean="0">
                <a:cs typeface="B Zar" pitchFamily="2" charset="-78"/>
              </a:rPr>
            </a:br>
            <a:r>
              <a:rPr lang="fa-IR" sz="2000" b="1" dirty="0" smtClean="0">
                <a:cs typeface="B Zar" pitchFamily="2" charset="-78"/>
              </a:rPr>
              <a:t>تدوین برنامه  مدون کاهش اضطراب بیمار در کمیته های ذیربط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 آموزش خود مراقبتی به بیمار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تقویت ارتباط موثر بیمار و کادر جراحی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ارائه توضیحات توسط پزشک معالج  به بیمار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تفکیک فضای انتظار بیمار در صورت لزوم از ریکاوری 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2000" b="1" dirty="0" smtClean="0">
                <a:cs typeface="B Zar" pitchFamily="2" charset="-78"/>
              </a:rPr>
              <a:t>ب-3-2ارائه مراقبت های جراحی با رعایت اصول جراحی ایمن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Clr>
                <a:srgbClr val="FF3300"/>
              </a:buClr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Zar" pitchFamily="2" charset="-78"/>
              </a:rPr>
              <a:t>ب-3-2-1ارزیابی گازهای طبی،اتصالات وتجهیزات بیهوشی پیش از القای بیهوشی </a:t>
            </a:r>
            <a:r>
              <a:rPr lang="fa-IR" sz="2000" b="1" dirty="0" smtClean="0">
                <a:cs typeface="B Zar" pitchFamily="2" charset="-78"/>
              </a:rPr>
              <a:t>تحت نظارت وتایید نهایی متخصص بیهوشی</a:t>
            </a:r>
          </a:p>
          <a:p>
            <a:pPr algn="r" rtl="1">
              <a:buClr>
                <a:srgbClr val="FF3300"/>
              </a:buClr>
              <a:buNone/>
            </a:pPr>
            <a:endParaRPr lang="fa-IR" sz="20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- </a:t>
            </a:r>
            <a:r>
              <a:rPr lang="fa-IR" sz="1800" u="sng" dirty="0" smtClean="0">
                <a:cs typeface="B Zar" pitchFamily="2" charset="-78"/>
              </a:rPr>
              <a:t>کنترل</a:t>
            </a:r>
            <a:r>
              <a:rPr lang="fa-IR" sz="1800" dirty="0" smtClean="0">
                <a:cs typeface="B Zar" pitchFamily="2" charset="-78"/>
              </a:rPr>
              <a:t> </a:t>
            </a:r>
            <a:r>
              <a:rPr lang="fa-IR" sz="1800" dirty="0" smtClean="0">
                <a:solidFill>
                  <a:srgbClr val="FF0000"/>
                </a:solidFill>
                <a:cs typeface="B Zar" pitchFamily="2" charset="-78"/>
              </a:rPr>
              <a:t>صحت عملکرد گازهای طبی،اتصالات وتجهیزات بیهوشی </a:t>
            </a:r>
            <a:r>
              <a:rPr lang="fa-IR" sz="1800" dirty="0" smtClean="0">
                <a:cs typeface="B Zar" pitchFamily="2" charset="-78"/>
              </a:rPr>
              <a:t>در ابتدای هرشیفت وپیش از القای بیهوشی  </a:t>
            </a:r>
            <a:r>
              <a:rPr lang="fa-IR" sz="1800" b="1" u="sng" dirty="0" smtClean="0">
                <a:cs typeface="B Zar" pitchFamily="2" charset="-78"/>
              </a:rPr>
              <a:t>برای هر بیمار  </a:t>
            </a:r>
            <a:r>
              <a:rPr lang="fa-IR" sz="1800" dirty="0" smtClean="0">
                <a:cs typeface="B Zar" pitchFamily="2" charset="-78"/>
              </a:rPr>
              <a:t>توسط کارشناس هوشبری (با چک لیست )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u="sng" dirty="0" smtClean="0">
                <a:cs typeface="B Zar" pitchFamily="2" charset="-78"/>
              </a:rPr>
              <a:t>بررسی و تاییدنهایی  </a:t>
            </a:r>
            <a:r>
              <a:rPr lang="fa-IR" sz="1800" dirty="0" smtClean="0">
                <a:cs typeface="B Zar" pitchFamily="2" charset="-78"/>
              </a:rPr>
              <a:t>ارزیابی کارشناس بیهوشی در خصوص </a:t>
            </a:r>
            <a:r>
              <a:rPr lang="fa-IR" sz="1800" dirty="0" smtClean="0">
                <a:solidFill>
                  <a:srgbClr val="FF0000"/>
                </a:solidFill>
                <a:cs typeface="B Zar" pitchFamily="2" charset="-78"/>
              </a:rPr>
              <a:t>گازهای طبی،اتصالات وتجهیزات بیهوشی</a:t>
            </a:r>
            <a:r>
              <a:rPr lang="fa-IR" sz="1800" dirty="0" smtClean="0">
                <a:cs typeface="B Zar" pitchFamily="2" charset="-78"/>
              </a:rPr>
              <a:t> </a:t>
            </a:r>
            <a:r>
              <a:rPr lang="fa-IR" sz="1800" b="1" u="sng" dirty="0" smtClean="0">
                <a:cs typeface="B Zar" pitchFamily="2" charset="-78"/>
              </a:rPr>
              <a:t>برای هر بیمار </a:t>
            </a:r>
            <a:r>
              <a:rPr lang="fa-IR" sz="1800" dirty="0" smtClean="0">
                <a:cs typeface="B Zar" pitchFamily="2" charset="-78"/>
              </a:rPr>
              <a:t>توسط متخصص بیهوشی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کنترل </a:t>
            </a:r>
            <a:r>
              <a:rPr lang="fa-IR" sz="1800" dirty="0" smtClean="0">
                <a:solidFill>
                  <a:srgbClr val="FF0000"/>
                </a:solidFill>
                <a:cs typeface="B Zar" pitchFamily="2" charset="-78"/>
              </a:rPr>
              <a:t>صحت اتصالات و عمکرد صحیح آن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اطمینان از </a:t>
            </a:r>
            <a:r>
              <a:rPr lang="fa-IR" sz="1800" dirty="0" smtClean="0">
                <a:solidFill>
                  <a:srgbClr val="FF0000"/>
                </a:solidFill>
                <a:cs typeface="B Zar" pitchFamily="2" charset="-78"/>
              </a:rPr>
              <a:t>برقراری جریان صحیح گازهای طبی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انجام </a:t>
            </a:r>
            <a:r>
              <a:rPr lang="fa-IR" sz="1800" dirty="0" smtClean="0">
                <a:solidFill>
                  <a:srgbClr val="FF0000"/>
                </a:solidFill>
                <a:cs typeface="B Zar" pitchFamily="2" charset="-78"/>
              </a:rPr>
              <a:t>مداخلات پیشگیرانه جهت کاهش حوادث ناخواسته ناشی از گاز طبی</a:t>
            </a:r>
            <a:endParaRPr lang="en-US" sz="1800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12467"/>
            <a:ext cx="8229600" cy="5613697"/>
          </a:xfrm>
        </p:spPr>
        <p:txBody>
          <a:bodyPr>
            <a:normAutofit fontScale="25000" lnSpcReduction="20000"/>
          </a:bodyPr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اطمینان از انجام کنترل کیفی و کالیبراسیون سالیانه  تجهیزات تنفسی </a:t>
            </a:r>
            <a:r>
              <a:rPr lang="fa-IR" sz="5600" b="1" dirty="0" smtClean="0">
                <a:cs typeface="B Zar" pitchFamily="2" charset="-78"/>
              </a:rPr>
              <a:t>توسط مسئول تجهیزات پزشکی،سرپرستار اتاق عمل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solidFill>
                  <a:srgbClr val="7030A0"/>
                </a:solidFill>
                <a:cs typeface="B Zar" pitchFamily="2" charset="-78"/>
              </a:rPr>
              <a:t>کنترل صحت عملکرد ماشینهای بیهوشی،اتصالات ،رابطهای مدارتنفسی دستگاه ،آمبوبگ ها  و ماسک ها ووجود لارنژیال ماسک</a:t>
            </a:r>
            <a:r>
              <a:rPr lang="fa-IR" sz="5600" b="1" dirty="0" smtClean="0">
                <a:cs typeface="B Zar" pitchFamily="2" charset="-78"/>
              </a:rPr>
              <a:t>  در ابتدای هر شیفت وقبل از القای بیهوشی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Zar" pitchFamily="2" charset="-78"/>
              </a:rPr>
              <a:t>کنترل محفظه سودولایم </a:t>
            </a:r>
            <a:r>
              <a:rPr lang="fa-IR" sz="5600" b="1" dirty="0" smtClean="0">
                <a:cs typeface="B Zar" pitchFamily="2" charset="-78"/>
              </a:rPr>
              <a:t>پیش از القای بیهوشی و تعویض محتوای سودولایم در زمان لازم طبق دستورالعمل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cs typeface="B Zar" pitchFamily="2" charset="-78"/>
              </a:rPr>
              <a:t>اطمینان از محدوده قابل </a:t>
            </a:r>
            <a:r>
              <a:rPr lang="fa-IR" sz="5600" b="1" dirty="0" smtClean="0">
                <a:solidFill>
                  <a:srgbClr val="00B050"/>
                </a:solidFill>
                <a:cs typeface="B Zar" pitchFamily="2" charset="-78"/>
              </a:rPr>
              <a:t>قبول خلوص منابع  اکسیژن مرکزی و پرتابل </a:t>
            </a:r>
            <a:r>
              <a:rPr lang="fa-IR" sz="5600" b="1" dirty="0" smtClean="0">
                <a:cs typeface="B Zar" pitchFamily="2" charset="-78"/>
              </a:rPr>
              <a:t>با استفاده از اکسیژن آنالایزر  و فشار و میزان مصرف گازهای طبی  توسط مسئول تجهیزات پزشکی بصورت منظم در 24 ساعت 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cs typeface="B Zar" pitchFamily="2" charset="-78"/>
              </a:rPr>
              <a:t>کنترل کفایت</a:t>
            </a:r>
            <a:r>
              <a:rPr lang="fa-IR" sz="5600" b="1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ف</a:t>
            </a:r>
            <a:r>
              <a:rPr lang="fa-IR" sz="5600" b="1" dirty="0" smtClean="0">
                <a:solidFill>
                  <a:srgbClr val="33CC33"/>
                </a:solidFill>
                <a:cs typeface="B Zar" pitchFamily="2" charset="-78"/>
              </a:rPr>
              <a:t>لوی خروجی گازهای طبی مرکزی وعدم نشت از اورینگها</a:t>
            </a:r>
            <a:r>
              <a:rPr lang="fa-IR" sz="5600" b="1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</a:t>
            </a:r>
            <a:r>
              <a:rPr lang="fa-IR" sz="5600" b="1" dirty="0" smtClean="0">
                <a:cs typeface="B Zar" pitchFamily="2" charset="-78"/>
              </a:rPr>
              <a:t>توسط کارشناس تجهیزات پزشکی بصورت منظم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solidFill>
                  <a:srgbClr val="C00000"/>
                </a:solidFill>
                <a:cs typeface="B Zar" pitchFamily="2" charset="-78"/>
              </a:rPr>
              <a:t>کنترل وتنظیم محدوده هشدار افت جریان گازهای  طبی بر روی ماشین های بیهوشی وسیستمهای تهویه </a:t>
            </a:r>
            <a:r>
              <a:rPr lang="fa-IR" sz="5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Zar" pitchFamily="2" charset="-78"/>
              </a:rPr>
              <a:t>بیمار(جهت هشدار بموقع افت فشار ویا جدا شدگی اتصالات</a:t>
            </a:r>
            <a:r>
              <a:rPr lang="fa-IR" sz="5600" b="1" dirty="0" smtClean="0">
                <a:cs typeface="B Zar" pitchFamily="2" charset="-78"/>
              </a:rPr>
              <a:t>)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cs typeface="B Zar" pitchFamily="2" charset="-78"/>
              </a:rPr>
              <a:t>تجهیز اتاق عمل به </a:t>
            </a:r>
            <a:r>
              <a:rPr lang="fa-IR" sz="5600" b="1" dirty="0" smtClean="0">
                <a:solidFill>
                  <a:srgbClr val="0070C0"/>
                </a:solidFill>
                <a:cs typeface="B Zar" pitchFamily="2" charset="-78"/>
              </a:rPr>
              <a:t>سیستم هشدار افت فشار گازهای طبی مرکزی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cs typeface="B Zar" pitchFamily="2" charset="-78"/>
              </a:rPr>
              <a:t>کنترل </a:t>
            </a:r>
            <a:r>
              <a:rPr lang="fa-IR" sz="5600" b="1" dirty="0" smtClean="0">
                <a:solidFill>
                  <a:srgbClr val="FF33CC"/>
                </a:solidFill>
                <a:cs typeface="B Zar" pitchFamily="2" charset="-78"/>
              </a:rPr>
              <a:t>صحت عملکرد لارنگوسکوپها  و تیغه های مختلف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cs typeface="B Zar" pitchFamily="2" charset="-78"/>
              </a:rPr>
              <a:t>اطمینان از دسترسی به </a:t>
            </a:r>
            <a:r>
              <a:rPr lang="fa-IR" sz="5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Zar" pitchFamily="2" charset="-78"/>
              </a:rPr>
              <a:t>لارنگوسکوپ فیبر اپتیک </a:t>
            </a:r>
            <a:r>
              <a:rPr lang="fa-IR" sz="5600" b="1" dirty="0" smtClean="0">
                <a:cs typeface="B Zar" pitchFamily="2" charset="-78"/>
              </a:rPr>
              <a:t>جهت مدیریت </a:t>
            </a:r>
            <a:r>
              <a:rPr lang="en-US" sz="5600" b="1" dirty="0" err="1" smtClean="0">
                <a:cs typeface="B Zar" pitchFamily="2" charset="-78"/>
              </a:rPr>
              <a:t>Dificult</a:t>
            </a:r>
            <a:r>
              <a:rPr lang="en-US" sz="5600" b="1" dirty="0" smtClean="0">
                <a:cs typeface="B Zar" pitchFamily="2" charset="-78"/>
              </a:rPr>
              <a:t> intubation</a:t>
            </a: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en-US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cs typeface="B Zar" pitchFamily="2" charset="-78"/>
              </a:rPr>
              <a:t>اطمینان از دسترسی به </a:t>
            </a:r>
            <a:r>
              <a:rPr lang="fa-IR" sz="5600" b="1" dirty="0" smtClean="0">
                <a:solidFill>
                  <a:schemeClr val="accent6"/>
                </a:solidFill>
                <a:cs typeface="B Zar" pitchFamily="2" charset="-78"/>
              </a:rPr>
              <a:t>مانیتورینگ کاپنوگراف </a:t>
            </a:r>
            <a:r>
              <a:rPr lang="fa-IR" sz="5600" b="1" dirty="0" smtClean="0">
                <a:cs typeface="B Zar" pitchFamily="2" charset="-78"/>
              </a:rPr>
              <a:t>در موارد بیهوشی طولانی مدت  در صورت نیاز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56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5600" b="1" dirty="0" smtClean="0">
                <a:cs typeface="B Zar" pitchFamily="2" charset="-78"/>
              </a:rPr>
              <a:t>کنترل صحت انطباق </a:t>
            </a:r>
            <a:r>
              <a:rPr lang="fa-IR" sz="5600" b="1" dirty="0" smtClean="0">
                <a:solidFill>
                  <a:schemeClr val="accent3"/>
                </a:solidFill>
                <a:cs typeface="B Zar" pitchFamily="2" charset="-78"/>
              </a:rPr>
              <a:t>برچسب مشخصات با رنگ کپسول گازهای طبی موجود  با   گازهای طبی مورد نظر جهت هوشبری </a:t>
            </a:r>
            <a:r>
              <a:rPr lang="fa-IR" sz="5600" b="1" dirty="0" smtClean="0">
                <a:cs typeface="B Zar" pitchFamily="2" charset="-78"/>
              </a:rPr>
              <a:t>و بکارگیری چرخ با ضامن پیشگیری از سقوط در حمل ونقل کپسولهای پرتابل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 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985" y="766764"/>
            <a:ext cx="7108031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3288"/>
            <a:ext cx="8229600" cy="2210636"/>
          </a:xfrm>
        </p:spPr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2200" b="1" dirty="0" smtClean="0">
                <a:cs typeface="B Zar" pitchFamily="2" charset="-78"/>
              </a:rPr>
              <a:t>کنترل </a:t>
            </a:r>
            <a:r>
              <a:rPr lang="fa-IR" sz="2200" b="1" dirty="0" smtClean="0">
                <a:solidFill>
                  <a:srgbClr val="FF0000"/>
                </a:solidFill>
                <a:cs typeface="B Zar" pitchFamily="2" charset="-78"/>
              </a:rPr>
              <a:t>صحت اتصالات و عمکرد صحیح آن</a:t>
            </a:r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Zar" pitchFamily="2" charset="-78"/>
              </a:rPr>
            </a:br>
            <a:r>
              <a:rPr lang="fa-IR" sz="2200" dirty="0" smtClean="0">
                <a:solidFill>
                  <a:srgbClr val="FF0000"/>
                </a:solidFill>
                <a:cs typeface="B Zar" pitchFamily="2" charset="-78"/>
              </a:rPr>
              <a:t>اتصالات مدار تنفسی</a:t>
            </a:r>
            <a:br>
              <a:rPr lang="fa-IR" sz="2200" dirty="0" smtClean="0">
                <a:solidFill>
                  <a:srgbClr val="FF0000"/>
                </a:solidFill>
                <a:cs typeface="B Zar" pitchFamily="2" charset="-78"/>
              </a:rPr>
            </a:br>
            <a:r>
              <a:rPr lang="fa-IR" sz="2200" dirty="0" smtClean="0">
                <a:solidFill>
                  <a:srgbClr val="FF0000"/>
                </a:solidFill>
                <a:cs typeface="B Zar" pitchFamily="2" charset="-78"/>
              </a:rPr>
              <a:t>اتصالات مسیر های عروقی محیطی و مرکزی </a:t>
            </a:r>
            <a:br>
              <a:rPr lang="fa-IR" sz="2200" dirty="0" smtClean="0">
                <a:solidFill>
                  <a:srgbClr val="FF0000"/>
                </a:solidFill>
                <a:cs typeface="B Zar" pitchFamily="2" charset="-78"/>
              </a:rPr>
            </a:br>
            <a:r>
              <a:rPr lang="fa-IR" sz="2200" dirty="0" smtClean="0">
                <a:solidFill>
                  <a:srgbClr val="FF0000"/>
                </a:solidFill>
                <a:cs typeface="B Zar" pitchFamily="2" charset="-78"/>
              </a:rPr>
              <a:t>درن ها چست تیوب ها ،لوله های گوارشی </a:t>
            </a:r>
            <a:endParaRPr lang="en-US" sz="2200" dirty="0">
              <a:cs typeface="B 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45134"/>
            <a:ext cx="8229600" cy="2981032"/>
          </a:xfrm>
        </p:spPr>
        <p:txBody>
          <a:bodyPr/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کنترل منشاء اولیه اتصالات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ثابت کردن مسیر لوله ها ،کاتترها واتصالات در مسیرهای  استاندارد با توجه به محدوده ومحل جراحی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برچسب گذاری کاتتر های پرخطر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عدم کد بندی رنگی کاتتر ها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2000" b="1" dirty="0" smtClean="0">
                <a:solidFill>
                  <a:srgbClr val="FF3300"/>
                </a:solidFill>
                <a:cs typeface="B Zar" pitchFamily="2" charset="-78"/>
              </a:rPr>
              <a:t>ب-3-3پایش وضعیت بیمار</a:t>
            </a:r>
            <a:r>
              <a:rPr lang="fa-IR" sz="2000" b="1" dirty="0" smtClean="0">
                <a:cs typeface="B Zar" pitchFamily="2" charset="-78"/>
              </a:rPr>
              <a:t> قبل،حین و پس از جراحی  و تکمیل کامل </a:t>
            </a:r>
            <a:r>
              <a:rPr lang="fa-IR" sz="2000" b="1" dirty="0" smtClean="0">
                <a:solidFill>
                  <a:srgbClr val="FF3300"/>
                </a:solidFill>
                <a:cs typeface="B Zar" pitchFamily="2" charset="-78"/>
              </a:rPr>
              <a:t>مستندات</a:t>
            </a:r>
            <a:r>
              <a:rPr lang="fa-IR" sz="2000" b="1" dirty="0" smtClean="0">
                <a:cs typeface="B Zar" pitchFamily="2" charset="-78"/>
              </a:rPr>
              <a:t> بیهوشی و جراحی</a:t>
            </a:r>
            <a:br>
              <a:rPr lang="fa-IR" sz="2000" b="1" dirty="0" smtClean="0">
                <a:cs typeface="B Zar" pitchFamily="2" charset="-78"/>
              </a:rPr>
            </a:br>
            <a:endParaRPr lang="en-US" sz="2000" b="1" dirty="0">
              <a:solidFill>
                <a:srgbClr val="FF33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53" y="746094"/>
            <a:ext cx="8229600" cy="5257797"/>
          </a:xfrm>
        </p:spPr>
        <p:txBody>
          <a:bodyPr>
            <a:normAutofit fontScale="40000" lnSpcReduction="20000"/>
          </a:bodyPr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42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None/>
            </a:pPr>
            <a:endParaRPr lang="fa-IR" sz="42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None/>
            </a:pPr>
            <a:r>
              <a:rPr lang="fa-IR" sz="3800" b="1" dirty="0" smtClean="0">
                <a:cs typeface="B Zar" pitchFamily="2" charset="-78"/>
              </a:rPr>
              <a:t>ب-3-3-1 کفایت مستندسازی شرح عمل </a:t>
            </a:r>
            <a:endParaRPr lang="fa-IR" sz="3800" dirty="0" smtClean="0">
              <a:solidFill>
                <a:srgbClr val="00B0F0"/>
              </a:solidFill>
              <a:cs typeface="B Zar" pitchFamily="2" charset="-78"/>
            </a:endParaRPr>
          </a:p>
          <a:p>
            <a:pPr algn="r" rtl="1">
              <a:buClr>
                <a:srgbClr val="FF3300"/>
              </a:buClr>
              <a:buNone/>
            </a:pPr>
            <a:endParaRPr lang="fa-IR" sz="38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3800" dirty="0" smtClean="0">
                <a:cs typeface="B Zar" pitchFamily="2" charset="-78"/>
              </a:rPr>
              <a:t>             </a:t>
            </a:r>
            <a:r>
              <a:rPr lang="fa-IR" sz="3800" dirty="0" smtClean="0">
                <a:solidFill>
                  <a:srgbClr val="00B0F0"/>
                </a:solidFill>
                <a:cs typeface="B Zar" pitchFamily="2" charset="-78"/>
              </a:rPr>
              <a:t>ثبت شرح عمل </a:t>
            </a:r>
            <a:r>
              <a:rPr lang="fa-IR" sz="3800" b="1" dirty="0" smtClean="0">
                <a:solidFill>
                  <a:srgbClr val="00B0F0"/>
                </a:solidFill>
                <a:cs typeface="B Zar" pitchFamily="2" charset="-78"/>
              </a:rPr>
              <a:t>قبل از انتقال بیمار به بخش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b="1" dirty="0" smtClean="0">
              <a:solidFill>
                <a:srgbClr val="00B0F0"/>
              </a:solidFill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3800" dirty="0" smtClean="0">
                <a:solidFill>
                  <a:srgbClr val="00B0F0"/>
                </a:solidFill>
                <a:cs typeface="B Zar" pitchFamily="2" charset="-78"/>
              </a:rPr>
              <a:t>             ثبت دستورات پزشکی قبل از انتقال به بخش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dirty="0" smtClean="0">
              <a:solidFill>
                <a:srgbClr val="00B0F0"/>
              </a:solidFill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3800" dirty="0" smtClean="0">
                <a:solidFill>
                  <a:srgbClr val="00B0F0"/>
                </a:solidFill>
                <a:cs typeface="B Zar" pitchFamily="2" charset="-78"/>
              </a:rPr>
              <a:t>             ثبت مجزای شرح عمل توسط کمک جراح </a:t>
            </a:r>
          </a:p>
          <a:p>
            <a:pPr algn="r" rtl="1">
              <a:buClr>
                <a:srgbClr val="FF3300"/>
              </a:buClr>
              <a:buNone/>
            </a:pPr>
            <a:endParaRPr lang="fa-IR" sz="3800" dirty="0" smtClean="0">
              <a:solidFill>
                <a:srgbClr val="00B0F0"/>
              </a:solidFill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None/>
            </a:pPr>
            <a:r>
              <a:rPr lang="fa-IR" sz="4500" b="1" dirty="0" smtClean="0">
                <a:cs typeface="B Zar" pitchFamily="2" charset="-78"/>
              </a:rPr>
              <a:t>ب-3-3-2 کفایت پایش وضعیت بیمارتوط متخصص بیهوشی  و  مستندسازی شرح بیهوشی</a:t>
            </a:r>
            <a:endParaRPr lang="fa-IR" sz="3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3800" dirty="0" smtClean="0">
                <a:cs typeface="B Zar" pitchFamily="2" charset="-78"/>
              </a:rPr>
              <a:t>-وجود شواهد مانیتورینگ منظم علائم حیاتی (اکسیژناسیون ،فشار خون ،نبض های محیطی ،،سطح هوشیاری ،میزان خونریزی و مایعات دریافتی  و....) ومستندسازی آن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3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3800" dirty="0" smtClean="0">
                <a:cs typeface="B Zar" pitchFamily="2" charset="-78"/>
              </a:rPr>
              <a:t>تکمیل شرح بیهوشی قبل از انتقال بیمار به بخش  و تعیین ساعت انتقال وبخش بستری  بیمار  در فرم مراقبت پس از جراحی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9857" y="1004836"/>
            <a:ext cx="2486967" cy="7234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رعایت اصول مستندسازی گزارشات پزشکی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058" y="1949381"/>
            <a:ext cx="3647552" cy="10450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buClr>
                <a:srgbClr val="FF3300"/>
              </a:buClr>
            </a:pPr>
            <a:r>
              <a:rPr lang="fa-IR" sz="1400" b="1" dirty="0" smtClean="0">
                <a:cs typeface="B Nazanin" pitchFamily="2" charset="-78"/>
              </a:rPr>
              <a:t>محتوای گزارش عمل :</a:t>
            </a:r>
          </a:p>
          <a:p>
            <a:pPr algn="r" rtl="1">
              <a:buClr>
                <a:srgbClr val="FF3300"/>
              </a:buClr>
            </a:pPr>
            <a:r>
              <a:rPr lang="fa-IR" sz="1400" dirty="0" smtClean="0">
                <a:cs typeface="B Nazanin" pitchFamily="2" charset="-78"/>
              </a:rPr>
              <a:t>ثبت مشخصات جراح،کمک جراح اول و دوم ،متخصص بیهوشی ،نوع بیهوشی و زمان عمل </a:t>
            </a:r>
          </a:p>
          <a:p>
            <a:pPr algn="r" rtl="1">
              <a:buClr>
                <a:srgbClr val="FF3300"/>
              </a:buClr>
            </a:pPr>
            <a:r>
              <a:rPr lang="fa-IR" sz="1400" dirty="0" smtClean="0">
                <a:cs typeface="B Nazanin" pitchFamily="2" charset="-78"/>
              </a:rPr>
              <a:t>شرح دقیق یافته  ها ،اقدامات فنی ،موضع آناتومیکی مورد عمل،مشخصات نمونه برداشته شده ،تخمین خون از دست رفته وتشخیص پس از عمل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378" y="3265715"/>
            <a:ext cx="3662624" cy="11455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400" dirty="0" smtClean="0"/>
              <a:t>محتوای شرح بیهوشی:</a:t>
            </a:r>
          </a:p>
          <a:p>
            <a:pPr algn="r"/>
            <a:r>
              <a:rPr lang="fa-IR" sz="1400" dirty="0" smtClean="0">
                <a:cs typeface="B Nazanin" pitchFamily="2" charset="-78"/>
              </a:rPr>
              <a:t>داروهای قبل بیهوشی،نوع بیهوشی،داروهای مورد استفاده برای بیهوشی ،علائم حیاتی(تکمیل نمودار بصورت منظم )،ریسک بیهوشی و وضعیت عمومی بیمار در پایان بیهوشی</a:t>
            </a:r>
            <a:r>
              <a:rPr lang="fa-IR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43" y="1"/>
            <a:ext cx="3793331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فرم استاندارد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ثبت اطلاعات هویتی بر سربرگ اوراق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ثبت خوانا با خودکار مشکی یا آبی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تکمیل کلیه بخشهای فرم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ثبت تاریخ کامل وساعت انجام پروسیجر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ثبت مهر وامضای متخصص جراحی ،کمک جراح وبیهوشی</a:t>
            </a:r>
          </a:p>
          <a:p>
            <a:pPr algn="r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buClr>
                <a:srgbClr val="FF3300"/>
              </a:buClr>
            </a:pPr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مراقبت جراحی و بیهوشی </a:t>
            </a:r>
            <a:r>
              <a:rPr lang="en-US" dirty="0" smtClean="0">
                <a:solidFill>
                  <a:srgbClr val="FF0000"/>
                </a:solidFill>
                <a:cs typeface="B Za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Zar" pitchFamily="2" charset="-78"/>
              </a:rPr>
            </a:br>
            <a:endParaRPr lang="en-US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‫تصویر اتاق عمل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9574"/>
            <a:ext cx="4604657" cy="3426488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644" y="1446963"/>
            <a:ext cx="3933929" cy="541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ب-3-2-2نیازسنجی تجهیزات وملزومات ضروری  اتاق پروسیجر جراحی(هر اتاق عمل)و </a:t>
            </a:r>
            <a:r>
              <a:rPr lang="fa-IR" sz="2000" b="1" dirty="0" smtClean="0">
                <a:solidFill>
                  <a:srgbClr val="FF3300"/>
                </a:solidFill>
                <a:cs typeface="B Zar" pitchFamily="2" charset="-78"/>
              </a:rPr>
              <a:t>خودداری از نگهداری و تجمیع لوازم بلااستفاده و خراب </a:t>
            </a:r>
            <a:endParaRPr lang="en-US" sz="20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2896441"/>
            <a:ext cx="8229600" cy="4525963"/>
          </a:xfrm>
        </p:spPr>
        <p:txBody>
          <a:bodyPr>
            <a:normAutofit/>
          </a:bodyPr>
          <a:lstStyle/>
          <a:p>
            <a:pPr algn="r" rtl="1">
              <a:buClr>
                <a:srgbClr val="FF3300"/>
              </a:buClr>
              <a:buNone/>
            </a:pPr>
            <a:r>
              <a:rPr lang="fa-IR" sz="2000" b="1" dirty="0" smtClean="0">
                <a:cs typeface="B Zar" pitchFamily="2" charset="-78"/>
              </a:rPr>
              <a:t>ب-2-2-3انطباق عملکرد پزشکان و کارکنان اتاق عمل با </a:t>
            </a:r>
            <a:r>
              <a:rPr lang="fa-IR" sz="2000" b="1" dirty="0" smtClean="0">
                <a:solidFill>
                  <a:srgbClr val="FF3300"/>
                </a:solidFill>
                <a:cs typeface="B Zar" pitchFamily="2" charset="-78"/>
              </a:rPr>
              <a:t>دستورالعمل جراحی ایمن</a:t>
            </a:r>
            <a:r>
              <a:rPr lang="fa-IR" sz="2000" b="1" dirty="0" smtClean="0">
                <a:cs typeface="B Zar" pitchFamily="2" charset="-78"/>
              </a:rPr>
              <a:t>(قبل از القاء بیهوشی،قبل از اقدام به برش جراحی و قبل از خروج بیمار از اتاق عمل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endParaRPr lang="en-US" sz="2000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buClr>
                <a:srgbClr val="FF3300"/>
              </a:buClr>
              <a:buNone/>
            </a:pPr>
            <a:r>
              <a:rPr lang="fa-IR" sz="2200" b="1" dirty="0" smtClean="0">
                <a:cs typeface="B Zar" pitchFamily="2" charset="-78"/>
              </a:rPr>
              <a:t>ب-3-4-1ترخیص ایمن بیماراز اتاق عمل وانتقال ایمن  بیمار به بخش باحضور پرستار</a:t>
            </a:r>
          </a:p>
          <a:p>
            <a:pPr algn="r" rtl="1">
              <a:buClr>
                <a:srgbClr val="FF3300"/>
              </a:buClr>
              <a:buNone/>
            </a:pPr>
            <a:r>
              <a:rPr lang="fa-IR" sz="2200" b="1" dirty="0" smtClean="0">
                <a:cs typeface="B Zar" pitchFamily="2" charset="-78"/>
              </a:rPr>
              <a:t>طبق مستند  دستور پزشک</a:t>
            </a:r>
          </a:p>
          <a:p>
            <a:pPr algn="r" rtl="1">
              <a:buClr>
                <a:srgbClr val="FF3300"/>
              </a:buClr>
              <a:buNone/>
            </a:pPr>
            <a:r>
              <a:rPr lang="fa-IR" dirty="0" smtClean="0">
                <a:cs typeface="B Zar" pitchFamily="2" charset="-78"/>
              </a:rPr>
              <a:t>با </a:t>
            </a:r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تحویل موثر وضعیت بیمار </a:t>
            </a:r>
            <a:r>
              <a:rPr lang="fa-IR" dirty="0" smtClean="0">
                <a:cs typeface="B Zar" pitchFamily="2" charset="-78"/>
              </a:rPr>
              <a:t>به پرستار تحویل گیرنده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 (احراز هویت بیمار ،نوع عمل ،نام پزشک ،سطح هوشیاری بیمار ،تحویل کلیه اتصالات  و مسیرهای وریدی و پانسمانها ،شرایط و پوزیشن های  خاص ومحدودیتهای اعمال پوزیشن  بیمار،اقدامات مهم حایض اهمیت :نوع وآخرین نوبت دریافت مخدر،  سداتیو وضد درد   ،حساسیت خاص، حمایتهای لازم حین انتقال(اکسیژن،مانیتورینگ،وسایل احیاء در صورت لزوم،تحویل مدارک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رعایت حریم و طرح انطباق ، پیشگیری از سقوط،بکارگیری برانکاردایمن  ،توجه به بیماران آسیب پذیر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cs typeface="B Zar" pitchFamily="2" charset="-78"/>
              </a:rPr>
              <a:t>بکارگیری سایر اعضاء تیم درمان به فراخور وخامت حال بیماردر بیمار بدحال (متخصص بیهوشی پرستار بیشتر،کمک پرستار)</a:t>
            </a:r>
          </a:p>
          <a:p>
            <a:pPr algn="ct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وجود شواهد توجه به موارد فوق </a:t>
            </a:r>
            <a:r>
              <a:rPr lang="fa-IR" dirty="0" smtClean="0">
                <a:cs typeface="B Zar" pitchFamily="2" charset="-78"/>
              </a:rPr>
              <a:t>در مستندسازی </a:t>
            </a:r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گزارش تحویل بیمار به بخش توسط پرسنل ریکاوری</a:t>
            </a:r>
            <a:r>
              <a:rPr lang="fa-IR" dirty="0" smtClean="0">
                <a:cs typeface="B Zar" pitchFamily="2" charset="-78"/>
              </a:rPr>
              <a:t>              و </a:t>
            </a:r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گزارش  ورود و تحویل بیمار در بخش بستری 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3198" y="575353"/>
            <a:ext cx="3899042" cy="7294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ب-3-4ترخیص ایمن بیمار از اتاق عمل به بخش بستری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5" y="1004610"/>
            <a:ext cx="8229600" cy="1256042"/>
          </a:xfrm>
        </p:spPr>
        <p:txBody>
          <a:bodyPr>
            <a:normAutofit fontScale="90000"/>
          </a:bodyPr>
          <a:lstStyle/>
          <a:p>
            <a:pPr algn="r" rtl="1">
              <a:buClr>
                <a:srgbClr val="FF3300"/>
              </a:buClr>
            </a:pPr>
            <a:r>
              <a:rPr lang="fa-IR" sz="2200" b="1" dirty="0" smtClean="0">
                <a:cs typeface="B Zar" pitchFamily="2" charset="-78"/>
              </a:rPr>
              <a:t>ب-3-4-2حضور پزشک بیهوشی تا زمان حضور بیمار در ریکاوری وثبت دستور ترخیص از اتاق عمل به بخش توسط پزشک بیهوشی </a:t>
            </a:r>
            <a:br>
              <a:rPr lang="fa-IR" sz="2200" b="1" dirty="0" smtClean="0">
                <a:cs typeface="B Zar" pitchFamily="2" charset="-78"/>
              </a:rPr>
            </a:br>
            <a:r>
              <a:rPr lang="fa-IR" sz="2200" dirty="0" smtClean="0">
                <a:cs typeface="B Zar" pitchFamily="2" charset="-78"/>
              </a:rPr>
              <a:t/>
            </a:r>
            <a:br>
              <a:rPr lang="fa-IR" sz="2200" dirty="0" smtClean="0">
                <a:cs typeface="B Zar" pitchFamily="2" charset="-78"/>
              </a:rPr>
            </a:br>
            <a:r>
              <a:rPr lang="fa-IR" dirty="0" smtClean="0">
                <a:cs typeface="B Zar" pitchFamily="2" charset="-78"/>
              </a:rPr>
              <a:t> </a:t>
            </a:r>
            <a:r>
              <a:rPr lang="fa-IR" sz="1800" dirty="0" smtClean="0">
                <a:cs typeface="B Zar" pitchFamily="2" charset="-78"/>
              </a:rPr>
              <a:t/>
            </a:r>
            <a:br>
              <a:rPr lang="fa-IR" sz="1800" dirty="0" smtClean="0">
                <a:cs typeface="B Zar" pitchFamily="2" charset="-78"/>
              </a:rPr>
            </a:br>
            <a:r>
              <a:rPr lang="fa-IR" sz="1800" dirty="0" smtClean="0">
                <a:cs typeface="B Zar" pitchFamily="2" charset="-78"/>
              </a:rPr>
              <a:t/>
            </a:r>
            <a:br>
              <a:rPr lang="fa-IR" sz="1800" dirty="0" smtClean="0">
                <a:cs typeface="B Zar" pitchFamily="2" charset="-78"/>
              </a:rPr>
            </a:br>
            <a:r>
              <a:rPr lang="fa-IR" sz="1800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/>
            </a:r>
            <a:br>
              <a:rPr lang="fa-IR" dirty="0" smtClean="0">
                <a:cs typeface="B Zar" pitchFamily="2" charset="-78"/>
              </a:rPr>
            </a:b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8019"/>
            <a:ext cx="8229600" cy="2533651"/>
          </a:xfrm>
        </p:spPr>
        <p:txBody>
          <a:bodyPr>
            <a:normAutofit fontScale="92500" lnSpcReduction="20000"/>
          </a:bodyPr>
          <a:lstStyle/>
          <a:p>
            <a:pPr algn="r" rtl="1">
              <a:buClr>
                <a:srgbClr val="FF3300"/>
              </a:buClr>
              <a:buNone/>
            </a:pPr>
            <a:r>
              <a:rPr lang="fa-IR" sz="2200" b="1" dirty="0" smtClean="0">
                <a:cs typeface="B Zar" pitchFamily="2" charset="-78"/>
              </a:rPr>
              <a:t>ب-3-4-3کنترل و مدیریت نگهداری و انتقال ایمن نمونه های پاتولوژی از اتاق عمل به آزمایشگاه وتکمیل فرم مریوطه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900" dirty="0" smtClean="0">
                <a:cs typeface="B Zar" pitchFamily="2" charset="-78"/>
              </a:rPr>
              <a:t>بکارگیری محلول استادارد مورد تایید مسئول فنی آزمایشگاه جهت نگهداری نمونه ها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9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900" dirty="0" smtClean="0">
                <a:cs typeface="B Zar" pitchFamily="2" charset="-78"/>
              </a:rPr>
              <a:t>برچسب گذاری وشناساییفعال نمونه های پاتولوزی در حین برچسب گذاری وانتقال وتحویل به آزمایشگاه (مشخصات دموگرافیک بیمار،نوع نمونه ،محل جراحی،تاریخ ارسال نمونه ،تاریخ ارسال ،نام تحویل دهنده وتحویل گیرنده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9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900" dirty="0" smtClean="0">
                <a:cs typeface="B Zar" pitchFamily="2" charset="-78"/>
              </a:rPr>
              <a:t>نگهداری نمونه در محل مناسب وایمن ودور از دسترس افراد غیر مرتبط </a:t>
            </a:r>
            <a:endParaRPr lang="en-US" sz="1900" dirty="0"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298" y="883579"/>
            <a:ext cx="5887092" cy="750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عدم واگذاری مسئولیت مراقبت های بیهوشی همزمان  بیش از دو بیمار به یک متخصص بیهوشی در مراکز درمانی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7357" y="1921268"/>
            <a:ext cx="5933327" cy="6780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واگذاری مسئولیت مراقبت های بیهوشی همزمان  سه به یک متخصص بیهوشی در مراکزآموزشی درمانی به شرط حضور مستمر دستیار سال سه وچهار  در بیمار دارای ریسک بیهوشی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کمتر از سه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946" y="2928136"/>
            <a:ext cx="5956443" cy="719191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itchFamily="2" charset="-78"/>
              </a:rPr>
              <a:t>عدم واگذاری مسئولیت مراقبت های بیهوشی بیش از یک  بیمار با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ریسک بیهوشی 3 وبیشتر </a:t>
            </a:r>
            <a:r>
              <a:rPr lang="fa-IR" dirty="0" smtClean="0">
                <a:cs typeface="B Nazanin" pitchFamily="2" charset="-78"/>
              </a:rPr>
              <a:t>به یک متخصص بیهوشی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0892" y="1844826"/>
            <a:ext cx="39917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8000" kern="10" dirty="0">
                <a:ln w="9525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از توجه </a:t>
            </a:r>
            <a:r>
              <a:rPr lang="fa-IR" sz="8000" kern="10" dirty="0">
                <a:ln w="9525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شما</a:t>
            </a:r>
            <a:r>
              <a:rPr lang="fa-IR" sz="8000" kern="10" dirty="0">
                <a:ln w="9525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 متشکرم</a:t>
            </a:r>
            <a:endParaRPr lang="en-GB" sz="8000" kern="10" dirty="0">
              <a:ln w="9525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solidFill>
                <a:srgbClr val="00206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4114800"/>
          </a:xfrm>
        </p:spPr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1800" b="1" dirty="0" smtClean="0"/>
              <a:t>تهیه و </a:t>
            </a:r>
            <a:r>
              <a:rPr lang="fa-IR" sz="1800" b="1" smtClean="0"/>
              <a:t>تنظیم:  فاطمه </a:t>
            </a:r>
            <a:r>
              <a:rPr lang="fa-IR" sz="1800" b="1" dirty="0" smtClean="0"/>
              <a:t>پیرمحمدی کارشناس اداره اعتباربخشی</a:t>
            </a:r>
          </a:p>
          <a:p>
            <a:pPr algn="ctr"/>
            <a:r>
              <a:rPr lang="fa-IR" sz="1800" b="1" dirty="0" smtClean="0"/>
              <a:t>معاونت درمان دانشگاه علوم پزشکی شهید بهشتی</a:t>
            </a:r>
            <a:endParaRPr lang="en-US" sz="18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1800" b="1" dirty="0" smtClean="0">
                <a:cs typeface="B Zar" pitchFamily="2" charset="-78"/>
              </a:rPr>
              <a:t>ب 3-1- آمادگی بیماران وتداوم مراقبت ها قبل از جراحی</a:t>
            </a:r>
            <a:endParaRPr lang="en-US" sz="1800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مدیریت نوبت دهی و پذیرش بیمار در اتاق عمل بالحاظ بیماران اورژانسی  ، پر خطر و عفونی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برنامه ریزی پره آپ بیماران قبل از جراحی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تنظیم برنامه اعمال جراحی غیر اورژانسی حداقل از یک روز قبل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رعایت اصول ایمنی در انتقال بیمار </a:t>
            </a:r>
            <a:r>
              <a:rPr lang="fa-IR" sz="1800" dirty="0" smtClean="0">
                <a:solidFill>
                  <a:srgbClr val="FF0000"/>
                </a:solidFill>
                <a:cs typeface="B Zar" pitchFamily="2" charset="-78"/>
              </a:rPr>
              <a:t>از بخش به اتاق عمل </a:t>
            </a:r>
            <a:r>
              <a:rPr lang="fa-IR" sz="1800" dirty="0" smtClean="0">
                <a:cs typeface="B Zar" pitchFamily="2" charset="-78"/>
              </a:rPr>
              <a:t>با حضور پرستار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پذیرش بیمار دربدو ورود به  اتاق عمل توسط پرستار /کارشناس اتاق عمل/هوشبری و استمرار مراقبت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عدم امکان دید مستقیم فضاهای ریکاوری واتاقهای عمل از محل پذیرش بیمار در اتاق عمل(در بدو ورود)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چینش وتطبیق بکارگیری نیروها اتاقهای عمل براساس برنامه تنظیم شده از قبل از شروع اعمال جراحی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800" dirty="0" smtClean="0">
                <a:cs typeface="B Zar" pitchFamily="2" charset="-78"/>
              </a:rPr>
              <a:t>وجود برنامه مدون جهت کاهش اضطراب بیماراز بدو پذیرش در اتاق عمل  تاشروع بیهوشی/جراحی با مشارکت کارکنان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b="1" dirty="0" smtClean="0">
                <a:cs typeface="B Zar" pitchFamily="2" charset="-78"/>
              </a:rPr>
              <a:t>ب-3-1-1 نوبت دهی وپذیرش بیماران در اتاق عمل</a:t>
            </a:r>
            <a:br>
              <a:rPr lang="fa-IR" sz="2000" b="1" dirty="0" smtClean="0">
                <a:cs typeface="B Zar" pitchFamily="2" charset="-78"/>
              </a:rPr>
            </a:br>
            <a:r>
              <a:rPr lang="fa-IR" sz="2000" b="1" dirty="0" smtClean="0">
                <a:cs typeface="B Zar" pitchFamily="2" charset="-78"/>
              </a:rPr>
              <a:t> با لحاظ نوبت دهی بیماران پرخطر،اورژانس و عفونی </a:t>
            </a:r>
            <a:r>
              <a:rPr lang="fa-IR" sz="2000" dirty="0" smtClean="0">
                <a:cs typeface="B Zar" pitchFamily="2" charset="-78"/>
              </a:rPr>
              <a:t/>
            </a:r>
            <a:br>
              <a:rPr lang="fa-IR" sz="2000" dirty="0" smtClean="0"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> </a:t>
            </a:r>
            <a:br>
              <a:rPr lang="fa-IR" sz="2000" dirty="0" smtClean="0">
                <a:cs typeface="B Zar" pitchFamily="2" charset="-78"/>
              </a:rPr>
            </a:br>
            <a:endParaRPr lang="en-US" sz="20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6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6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6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6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6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6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6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en-US" dirty="0">
              <a:cs typeface="B Za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3728" y="1153810"/>
            <a:ext cx="4041775" cy="5704190"/>
          </a:xfrm>
        </p:spPr>
        <p:txBody>
          <a:bodyPr>
            <a:normAutofit/>
          </a:bodyPr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b="1" dirty="0" smtClean="0">
                <a:cs typeface="B Zar" pitchFamily="2" charset="-78"/>
              </a:rPr>
              <a:t>وجود دستورالعمل نوبت دهی وپذیرش  </a:t>
            </a:r>
            <a:r>
              <a:rPr lang="fa-IR" sz="1400" dirty="0" smtClean="0">
                <a:cs typeface="B Zar" pitchFamily="2" charset="-78"/>
              </a:rPr>
              <a:t>بیماران در اتاق عمل /آگاهی کارکنان/ انطباق عملکرد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نحوه ارتباط اتاق عمل با بخش های </a:t>
            </a:r>
            <a:r>
              <a:rPr lang="fa-IR" sz="1400" dirty="0" smtClean="0">
                <a:cs typeface="B Zar" pitchFamily="2" charset="-78"/>
              </a:rPr>
              <a:t>عادی ،ویژه و اورژانس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نحوه مستندسازی پذیرش بیمار </a:t>
            </a:r>
            <a:r>
              <a:rPr lang="fa-IR" sz="1400" dirty="0" smtClean="0">
                <a:cs typeface="B Zar" pitchFamily="2" charset="-78"/>
              </a:rPr>
              <a:t>در اتاق عمل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آموزش بدو ورود بیمار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solidFill>
                  <a:schemeClr val="accent6"/>
                </a:solidFill>
                <a:cs typeface="B Zar" pitchFamily="2" charset="-78"/>
              </a:rPr>
              <a:t>تدوین دستورالعمل  نحوه اطمینان از 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آمادگی بیماران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solidFill>
                  <a:schemeClr val="accent6"/>
                </a:solidFill>
                <a:cs typeface="B Zar" pitchFamily="2" charset="-78"/>
              </a:rPr>
              <a:t>تدوین دستورالعمل</a:t>
            </a:r>
            <a:r>
              <a:rPr lang="fa-IR" sz="1400" dirty="0" smtClean="0">
                <a:cs typeface="B Zar" pitchFamily="2" charset="-78"/>
              </a:rPr>
              <a:t> 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حضور پزشک پیش از فراخوان </a:t>
            </a:r>
            <a:r>
              <a:rPr lang="fa-IR" sz="1400" dirty="0" smtClean="0">
                <a:cs typeface="B Zar" pitchFamily="2" charset="-78"/>
              </a:rPr>
              <a:t>بیمار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اجرای 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دستورالعمل ابلاغی اخذ رضایت آگاهانه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نحوه هماهنگی اتاق عمل با سایر بخشها از نظر 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مدیریت ساعات ناشتایی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نحوه 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اولویت و نوبت دهی بیماران اورژانسی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نحوه 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اولویت و نوبت دهی بیماران پرخطر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نحوه 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اولویت و نوبت دهی بیماران عفونی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نحوه 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اولویت و نوبت دهی بیماران آسیب پذیر وکودک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نحوه 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اولویت و نوبت دهی بیماران الکتیو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تعیین </a:t>
            </a:r>
            <a:r>
              <a:rPr lang="fa-IR" sz="1400" b="1" dirty="0" smtClean="0">
                <a:cs typeface="B Zar" pitchFamily="2" charset="-78"/>
              </a:rPr>
              <a:t>محدوده زمانی </a:t>
            </a:r>
            <a:r>
              <a:rPr lang="fa-IR" sz="1400" dirty="0" smtClean="0">
                <a:cs typeface="B Zar" pitchFamily="2" charset="-78"/>
              </a:rPr>
              <a:t>پذیرش بیماران الکتیو با توجه به وسعت جراحی  وپرخطرو...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اطمینان از </a:t>
            </a:r>
            <a:r>
              <a:rPr lang="fa-IR" sz="1400" b="1" dirty="0" smtClean="0">
                <a:cs typeface="B Zar" pitchFamily="2" charset="-78"/>
              </a:rPr>
              <a:t>کفایت ارزیابی پیش از عمل بیماران الکتیو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en-US" sz="1800" dirty="0">
              <a:cs typeface="B Za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3000" y="304800"/>
            <a:ext cx="2991897" cy="2513763"/>
          </a:xfrm>
          <a:prstGeom prst="roundRect">
            <a:avLst/>
          </a:prstGeom>
          <a:solidFill>
            <a:srgbClr val="D750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بیماران اورژانس </a:t>
            </a: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عدم ارائه بموقع جراحی واقدامات = موربیدیتی جبران ناپذیر </a:t>
            </a: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اولویت دهی و نوبت دهی بر اساس </a:t>
            </a:r>
            <a:r>
              <a:rPr lang="fa-IR" sz="1200" dirty="0" smtClean="0">
                <a:solidFill>
                  <a:schemeClr val="bg1"/>
                </a:solidFill>
              </a:rPr>
              <a:t>دستورالعمل مرکز </a:t>
            </a:r>
            <a:r>
              <a:rPr lang="fa-IR" sz="1200" dirty="0" smtClean="0">
                <a:solidFill>
                  <a:schemeClr val="tx1"/>
                </a:solidFill>
              </a:rPr>
              <a:t>و </a:t>
            </a:r>
            <a:r>
              <a:rPr lang="fa-IR" sz="1200" dirty="0" smtClean="0">
                <a:solidFill>
                  <a:schemeClr val="bg1"/>
                </a:solidFill>
              </a:rPr>
              <a:t>سطح تریاژ</a:t>
            </a:r>
            <a:endParaRPr lang="fa-IR" sz="1200" dirty="0" smtClean="0">
              <a:solidFill>
                <a:schemeClr val="tx1"/>
              </a:solidFill>
            </a:endParaRP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انجام کلیه مشاوره ها یپیش از عمل بر بالین</a:t>
            </a:r>
          </a:p>
          <a:p>
            <a:pPr algn="r"/>
            <a:endParaRPr lang="fa-IR" sz="1200" dirty="0" smtClean="0">
              <a:solidFill>
                <a:schemeClr val="tx1"/>
              </a:solidFill>
            </a:endParaRP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عدم ارجاع بیمار به کلینیک ارزیابی پیش از عمل</a:t>
            </a:r>
          </a:p>
          <a:p>
            <a:pPr algn="r"/>
            <a:endParaRPr lang="fa-IR" sz="1200" dirty="0" smtClean="0">
              <a:solidFill>
                <a:schemeClr val="tx1"/>
              </a:solidFill>
            </a:endParaRP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تعیین پروتکل  نحوه مدیریت ناشتایی بیماران اورژانسی</a:t>
            </a:r>
          </a:p>
          <a:p>
            <a:pPr algn="r"/>
            <a:endParaRPr lang="fa-IR" sz="1200" dirty="0" smtClean="0">
              <a:solidFill>
                <a:schemeClr val="tx1"/>
              </a:solidFill>
            </a:endParaRP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اطمینان از آمادگی اتاق عمل جهت گرفتن وپذیرش بیمار اورژانسی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" y="2895600"/>
            <a:ext cx="2743198" cy="1899139"/>
          </a:xfrm>
          <a:prstGeom prst="roundRect">
            <a:avLst/>
          </a:prstGeom>
          <a:solidFill>
            <a:srgbClr val="D9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در بیماران پرخطر</a:t>
            </a: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انجام مشاوره در اولین فرصت</a:t>
            </a: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رزرو تخت  ویژه در صورت لزوم</a:t>
            </a: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 اولویت بندی   موارد بستری در سرویس های فعال جراحی </a:t>
            </a: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مرکز</a:t>
            </a: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ترجیحاً انجام جراحی در نوبت کاری صبح </a:t>
            </a:r>
          </a:p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5014127"/>
            <a:ext cx="2773346" cy="1843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در بیماران عفونی </a:t>
            </a: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تدوین دستورالعمل با مشارکت متخصص عفونی با لحاظ روزها </a:t>
            </a: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،ساعات واتاق مورد نظر جهت پذیرش بیمار </a:t>
            </a:r>
          </a:p>
          <a:p>
            <a:pPr algn="r"/>
            <a:endParaRPr lang="fa-IR" sz="1200" dirty="0" smtClean="0">
              <a:solidFill>
                <a:schemeClr val="tx1"/>
              </a:solidFill>
            </a:endParaRP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لحاظ احتیاط های لازم مواجهه در حین پذیرش جراحی و ریکاوری </a:t>
            </a:r>
          </a:p>
          <a:p>
            <a:pPr algn="r"/>
            <a:endParaRPr lang="fa-IR" sz="1200" dirty="0" smtClean="0">
              <a:solidFill>
                <a:schemeClr val="tx1"/>
              </a:solidFill>
            </a:endParaRPr>
          </a:p>
          <a:p>
            <a:pPr algn="r"/>
            <a:r>
              <a:rPr lang="fa-IR" sz="1200" dirty="0" smtClean="0">
                <a:solidFill>
                  <a:schemeClr val="tx1"/>
                </a:solidFill>
              </a:rPr>
              <a:t>لحاظ قوانین ضدعفونی اتاق  وملزومات بلافاصله پس از جراحی 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78868" y="5804897"/>
            <a:ext cx="3167009" cy="693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استفاده از راهنمای ارزیابی پیش از جراحی ابلاغی آبان 97 در این خصوص پیشنهاد می شود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28650"/>
            <a:ext cx="34575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2000" b="1" dirty="0" smtClean="0">
                <a:cs typeface="B Zar" pitchFamily="2" charset="-78"/>
              </a:rPr>
              <a:t>ارزیابی بیهوشی پیش از عمل</a:t>
            </a:r>
            <a:endParaRPr lang="en-US" sz="2000" b="1" dirty="0">
              <a:cs typeface="B Zar" pitchFamily="2" charset="-78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9858" y="854110"/>
            <a:ext cx="3557116" cy="559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1600" dirty="0" smtClean="0">
                <a:cs typeface="B Zar" pitchFamily="2" charset="-78"/>
              </a:rPr>
              <a:t>شامل</a:t>
            </a:r>
            <a:endParaRPr lang="en-US" sz="1600" b="0" dirty="0">
              <a:cs typeface="B Za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اخذ شرح حال،معاینه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 و تعیین تکلیف بیمار براساس نوع عمل،نوع بیهوشی ،پیشبینی اقدامات پاراکلینیک  مورد نیاز قبل ،حین وپس از عمل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21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تعیین تکلیف مشاوره و اقدامات پاراکلینیکی ویا درمانی ،تعیین مدت زمان </a:t>
            </a:r>
            <a:r>
              <a:rPr lang="en-US" sz="2100" dirty="0" smtClean="0">
                <a:cs typeface="B Zar" pitchFamily="2" charset="-78"/>
              </a:rPr>
              <a:t>NPO</a:t>
            </a:r>
            <a:r>
              <a:rPr lang="fa-IR" sz="2100" dirty="0" smtClean="0">
                <a:cs typeface="B Zar" pitchFamily="2" charset="-78"/>
              </a:rPr>
              <a:t>،صدور دستور رزرو خون یا تخت ویژه ،اخذ رضایت بیمار ،دستورات دارویی مورد نیاز ،توصیه های لازم جهت وضعیت راه هوایی و تعیین ریسک بیهوشی ،صدور دستور بستری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21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در اعمال جراحی مینور که خونریزی دهنده وتهدیدکننده نیست و بصورت موضعی یابا بیحسی عمل می شوند وکمتر از یک ساعت بیمار تحت نظر بیهوشی قرار می گیرد طبق دستورالعمل مرکز اقدام گردد.  </a:t>
            </a:r>
            <a:endParaRPr lang="en-US" sz="2100" dirty="0" smtClean="0">
              <a:cs typeface="B Zar" pitchFamily="2" charset="-78"/>
            </a:endParaRPr>
          </a:p>
          <a:p>
            <a:pPr algn="r">
              <a:buClr>
                <a:srgbClr val="FF3300"/>
              </a:buClr>
              <a:buFont typeface="Wingdings" pitchFamily="2" charset="2"/>
              <a:buChar char="v"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2000" b="1" dirty="0" smtClean="0">
                <a:cs typeface="B Zar" pitchFamily="2" charset="-78"/>
              </a:rPr>
              <a:t>ب-3-1-2 برنامه ریزی پره آپ بیماران قبل از</a:t>
            </a:r>
            <a:br>
              <a:rPr lang="fa-IR" sz="2000" b="1" dirty="0" smtClean="0">
                <a:cs typeface="B Zar" pitchFamily="2" charset="-78"/>
              </a:rPr>
            </a:br>
            <a:r>
              <a:rPr lang="fa-IR" sz="2000" b="1" dirty="0" smtClean="0">
                <a:cs typeface="B Zar" pitchFamily="2" charset="-78"/>
              </a:rPr>
              <a:t> جراحی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r"/>
            <a:endParaRPr lang="en-US" dirty="0">
              <a:cs typeface="B Nazanin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7" y="1507253"/>
            <a:ext cx="4041775" cy="4973934"/>
          </a:xfrm>
        </p:spPr>
        <p:txBody>
          <a:bodyPr>
            <a:normAutofit fontScale="92500" lnSpcReduction="20000"/>
          </a:bodyPr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b="1" dirty="0" smtClean="0">
                <a:cs typeface="B Zar" pitchFamily="2" charset="-78"/>
              </a:rPr>
              <a:t>مستندسازی نتایج ارزیابی پیش از بیهوشی بیماران الکتیو </a:t>
            </a:r>
            <a:r>
              <a:rPr lang="fa-IR" sz="2000" dirty="0" smtClean="0">
                <a:cs typeface="B Zar" pitchFamily="2" charset="-78"/>
              </a:rPr>
              <a:t>در </a:t>
            </a:r>
            <a:r>
              <a:rPr lang="fa-IR" sz="2000" dirty="0" smtClean="0">
                <a:solidFill>
                  <a:srgbClr val="FF0000"/>
                </a:solidFill>
                <a:cs typeface="B Zar" pitchFamily="2" charset="-78"/>
              </a:rPr>
              <a:t>برگه ارزیابی و مشاوره پیش از بیهوشی در پرونده  </a:t>
            </a:r>
            <a:r>
              <a:rPr lang="fa-IR" sz="2000" dirty="0" smtClean="0">
                <a:cs typeface="B Zar" pitchFamily="2" charset="-78"/>
              </a:rPr>
              <a:t>حداقل شامل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Zar" pitchFamily="2" charset="-78"/>
              </a:rPr>
              <a:t>بررسی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ومعاینه راه هوایی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Zar" pitchFamily="2" charset="-78"/>
              </a:rPr>
              <a:t>تعیین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ریسک بیهوشی </a:t>
            </a:r>
            <a:r>
              <a:rPr lang="fa-IR" sz="2000" dirty="0" smtClean="0">
                <a:cs typeface="B Zar" pitchFamily="2" charset="-78"/>
              </a:rPr>
              <a:t>وریسک فاکتورهای بیمار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تدوین دستورالعمل رزروخون </a:t>
            </a:r>
            <a:r>
              <a:rPr lang="fa-IR" sz="2000" dirty="0" smtClean="0">
                <a:cs typeface="B Zar" pitchFamily="2" charset="-78"/>
              </a:rPr>
              <a:t>جهت اعمال جراحی با همکاری سرویس های مختلف  در کمیته های ذیریط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20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dirty="0" smtClean="0">
                <a:cs typeface="B Zar" pitchFamily="2" charset="-78"/>
              </a:rPr>
              <a:t>عدم بستری بیمار الکتیو پیش ازانجام  اقدامات قبل از عمل(با توجه به وضعیت بیماران)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20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مستند آمار و تحلیل علل کنسلی بیماران  واقدامات اصلاحی انجام شده جهت کاهش موارد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20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تعریف فرآیند اطمینان از عدم کنسلی اعمال بدلیل عدم دریافت و انجام آمادگیهای لازم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20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en-US" sz="2000" dirty="0">
              <a:cs typeface="B Zar" pitchFamily="2" charset="-78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11" y="1175657"/>
            <a:ext cx="3602334" cy="552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80293" y="251208"/>
            <a:ext cx="3526971" cy="8742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الگوی پیشنهادی ابلاغی وزارت بهداشت </a:t>
            </a:r>
            <a:br>
              <a:rPr lang="fa-IR" dirty="0" smtClean="0">
                <a:solidFill>
                  <a:schemeClr val="tx1"/>
                </a:solidFill>
              </a:rPr>
            </a:br>
            <a:r>
              <a:rPr lang="fa-IR" dirty="0" smtClean="0">
                <a:solidFill>
                  <a:schemeClr val="tx1"/>
                </a:solidFill>
              </a:rPr>
              <a:t>دردستورالعمل ارزیابی پیش از جراحی بیماران- آبان 97  </a:t>
            </a:r>
            <a:br>
              <a:rPr lang="fa-IR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2000" b="1" dirty="0" smtClean="0">
                <a:cs typeface="B Zar" pitchFamily="2" charset="-78"/>
              </a:rPr>
              <a:t>ب-3-1-3   تنظیم برنامه اعمال جراحی غیر اورژانسی حداقل از یک روز قبل</a:t>
            </a:r>
            <a:r>
              <a:rPr lang="fa-IR" sz="2000" dirty="0" smtClean="0">
                <a:cs typeface="B Zar" pitchFamily="2" charset="-78"/>
              </a:rPr>
              <a:t/>
            </a:r>
            <a:br>
              <a:rPr lang="fa-IR" sz="2000" dirty="0" smtClean="0">
                <a:cs typeface="B Zar" pitchFamily="2" charset="-78"/>
              </a:rPr>
            </a:br>
            <a:r>
              <a:rPr lang="fa-IR" sz="2000" dirty="0" smtClean="0">
                <a:cs typeface="B Zar" pitchFamily="2" charset="-78"/>
              </a:rPr>
              <a:t>اعلام لیست عمل سرویسهای مختلف جراحی از روز قبل به اتاق عمل/</a:t>
            </a:r>
            <a:r>
              <a:rPr lang="fa-IR" sz="2000" b="1" dirty="0" smtClean="0">
                <a:cs typeface="B Zar" pitchFamily="2" charset="-78"/>
              </a:rPr>
              <a:t>تطبیق جراحی ها ی انجام شده با لیست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67544"/>
            <a:ext cx="8229600" cy="5747657"/>
          </a:xfrm>
        </p:spPr>
        <p:txBody>
          <a:bodyPr>
            <a:noAutofit/>
          </a:bodyPr>
          <a:lstStyle/>
          <a:p>
            <a:pPr algn="r" rtl="1">
              <a:buClr>
                <a:srgbClr val="FF3300"/>
              </a:buClr>
              <a:buNone/>
            </a:pPr>
            <a:r>
              <a:rPr lang="fa-IR" sz="1800" b="1" dirty="0" smtClean="0">
                <a:cs typeface="B Zar" pitchFamily="2" charset="-78"/>
              </a:rPr>
              <a:t>ب-3-1-4 انتقال وتحویل بیمار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از بخش به اتاق عمل </a:t>
            </a:r>
            <a:r>
              <a:rPr lang="fa-IR" sz="1800" b="1" dirty="0" smtClean="0">
                <a:cs typeface="B Zar" pitchFamily="2" charset="-78"/>
              </a:rPr>
              <a:t>با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رعایت اصول ایمنی </a:t>
            </a:r>
            <a:r>
              <a:rPr lang="fa-IR" sz="1800" b="1" dirty="0" smtClean="0">
                <a:cs typeface="B Zar" pitchFamily="2" charset="-78"/>
              </a:rPr>
              <a:t>با 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حضور پرستار</a:t>
            </a:r>
            <a:r>
              <a:rPr lang="fa-IR" sz="1800" b="1" dirty="0" smtClean="0">
                <a:cs typeface="B Zar" pitchFamily="2" charset="-78"/>
              </a:rPr>
              <a:t>(یکی</a:t>
            </a:r>
            <a:r>
              <a:rPr lang="fa-IR" sz="1800" b="1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</a:t>
            </a:r>
            <a:r>
              <a:rPr lang="fa-IR" sz="1800" b="1" dirty="0" smtClean="0">
                <a:cs typeface="B Zar" pitchFamily="2" charset="-78"/>
              </a:rPr>
              <a:t>از کارکنان واجد شرایط =پرستار)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18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انتقال ایمن  بیمار </a:t>
            </a:r>
            <a:r>
              <a:rPr lang="fa-IR" sz="1400" dirty="0" smtClean="0">
                <a:cs typeface="B Zar" pitchFamily="2" charset="-78"/>
              </a:rPr>
              <a:t>به اتاق عمل با ویلچیر ویا برانکارد مناسب و سالم  با کنترل از نظر سقوط بارعایت  پوزیشن مناسب /پیشگیری از ضربه به سر و اندامهای بیمار /توجه خاص به مدیریت کودکان و سالمندان /مادران باردار وبیماران غیر هوشیار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accent6"/>
                </a:solidFill>
                <a:cs typeface="B Zar" pitchFamily="2" charset="-78"/>
              </a:rPr>
              <a:t>انتقال بیمار بدحال با تمهیدات حمایتی لازم    در صورت نیاز         </a:t>
            </a:r>
            <a:r>
              <a:rPr lang="fa-IR" sz="1400" dirty="0" smtClean="0">
                <a:cs typeface="B Zar" pitchFamily="2" charset="-78"/>
              </a:rPr>
              <a:t>تجهیزات احیاء  اکسیژن،آمبوبگ ، ،حداقل مانتیتورینگ(پالس اکسیمتر)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 </a:t>
            </a:r>
            <a:r>
              <a:rPr lang="fa-IR" sz="1400" dirty="0" smtClean="0">
                <a:solidFill>
                  <a:schemeClr val="accent6"/>
                </a:solidFill>
                <a:cs typeface="B Zar" pitchFamily="2" charset="-78"/>
              </a:rPr>
              <a:t>شناس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ایی فعال وایمن </a:t>
            </a:r>
            <a:r>
              <a:rPr lang="fa-IR" sz="1400" dirty="0" smtClean="0">
                <a:cs typeface="B Zar" pitchFamily="2" charset="-78"/>
              </a:rPr>
              <a:t>بیمار در بیمار هوشیار وکودکان و بیمار ان بیهوش  درحین تحویل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accent6"/>
                </a:solidFill>
                <a:cs typeface="B Zar" pitchFamily="2" charset="-78"/>
              </a:rPr>
              <a:t>انتقال کامل و صحیح اطلاعات مربوط به بیمار </a:t>
            </a:r>
            <a:r>
              <a:rPr lang="fa-IR" sz="1400" b="1" dirty="0" smtClean="0">
                <a:cs typeface="B Zar" pitchFamily="2" charset="-78"/>
              </a:rPr>
              <a:t>/مورد عمل ،نام پزشک /موضع عمل/ناشتایی /رزرو خون  در بیماران مستعد خونریزی </a:t>
            </a:r>
            <a:r>
              <a:rPr lang="en-US" sz="1400" b="1" dirty="0" smtClean="0">
                <a:cs typeface="B Zar" pitchFamily="2" charset="-78"/>
              </a:rPr>
              <a:t>MASSIVE</a:t>
            </a:r>
            <a:r>
              <a:rPr lang="fa-IR" sz="1400" b="1" dirty="0" smtClean="0">
                <a:cs typeface="B Zar" pitchFamily="2" charset="-78"/>
              </a:rPr>
              <a:t>/مشکلات خاص بیمار: سوابق حساسیت خاص،مصرف داروی خاص ،سرماخوردگی بیمار تشنج،خونریزی،الکترولیت مختل ،سابقه لوله گذاری مشکل در تراشه  ومستعد آسپیراسیون ،و.../ساعت دریافت پریمد و آنتی بیوتیک  ومخدر یا سداتیو در بخش</a:t>
            </a:r>
            <a:endParaRPr lang="fa-IR" sz="14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dirty="0" smtClean="0">
                <a:cs typeface="B Zar" pitchFamily="2" charset="-78"/>
              </a:rPr>
              <a:t>رعایت حریم بیمار،پوشش بیماردر کلیه مراحل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accent6"/>
                </a:solidFill>
                <a:cs typeface="B Zar" pitchFamily="2" charset="-78"/>
              </a:rPr>
              <a:t>کنترل رضایت آگاهانه بیمار</a:t>
            </a:r>
            <a:r>
              <a:rPr lang="fa-IR" sz="1400" b="1" dirty="0" smtClean="0">
                <a:cs typeface="B Zar" pitchFamily="2" charset="-78"/>
              </a:rPr>
              <a:t>(فرم </a:t>
            </a:r>
            <a:r>
              <a:rPr lang="fa-IR" sz="1400" dirty="0" smtClean="0">
                <a:cs typeface="B Zar" pitchFamily="2" charset="-78"/>
              </a:rPr>
              <a:t>صحیح ،ثبت نام وامضاء  و اثر انگشت بیمار ویا ولی قانونی بیمار (در بیماران غیر هوشیار) و همراه بیمار،ثبت نام ومهر امضاء جراح وبیهوشی ،ثبت توضیحات مربوط به پزشک)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accent6"/>
                </a:solidFill>
                <a:cs typeface="B Zar" pitchFamily="2" charset="-78"/>
              </a:rPr>
              <a:t>کنترل مدارک بیمار </a:t>
            </a:r>
            <a:endParaRPr lang="fa-IR" sz="14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accent6"/>
                </a:solidFill>
                <a:cs typeface="B Zar" pitchFamily="2" charset="-78"/>
              </a:rPr>
              <a:t>کنترل و تحویل مدارک همزمان با تحویل بیمار به اتاق عمل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accent6"/>
                </a:solidFill>
                <a:cs typeface="B Zar" pitchFamily="2" charset="-78"/>
              </a:rPr>
              <a:t>کنترل اعضاء مصنوعی/آرایش و لاک ناخن/کنترل موضع عمل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1400" b="1" dirty="0" smtClean="0">
                <a:solidFill>
                  <a:schemeClr val="accent6"/>
                </a:solidFill>
                <a:cs typeface="B Zar" pitchFamily="2" charset="-78"/>
              </a:rPr>
              <a:t>مستندسازی گزارش تحویل بیمار </a:t>
            </a:r>
            <a:r>
              <a:rPr lang="fa-IR" sz="1400" dirty="0" smtClean="0">
                <a:cs typeface="B Zar" pitchFamily="2" charset="-78"/>
              </a:rPr>
              <a:t>وضعیت وشرایط بیمار در حین تحویل در فرم آمادگی عمل جراحی توسط تحویل گیرنده بیمار در اتاق عمل </a:t>
            </a:r>
            <a:endParaRPr lang="en-US" sz="14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3300"/>
              </a:buClr>
            </a:pPr>
            <a:r>
              <a:rPr lang="fa-IR" sz="1800" dirty="0" smtClean="0">
                <a:cs typeface="B Zar" pitchFamily="2" charset="-78"/>
              </a:rPr>
              <a:t>ب-3-1-5پذیرش بیمار دربدو ورود به  اتاق عمل توسط پرستار /کارشناس اتاق عمل/هوشبری و </a:t>
            </a:r>
            <a:r>
              <a:rPr lang="fa-IR" sz="1800" dirty="0" smtClean="0">
                <a:solidFill>
                  <a:srgbClr val="FF3300"/>
                </a:solidFill>
                <a:cs typeface="B Zar" pitchFamily="2" charset="-78"/>
              </a:rPr>
              <a:t>استمرار مراقبت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اجتناب از پذیرش زودهنگام بیمار در اتاق عمل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شناسایی فعال وایمن بیمار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ارتباط وتعامل به بیمار/خانواده  جهت کاهش استرس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کنترل صحت و کفایت  مدارک بیمار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ارزیابی مجدد ومستمراز  نظر شرایط ،محل عمل ،سوابق بیمار و... وکنترل پرونده واقدامات لازم الاجرا قبل جراحی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توجه ویژه به بیماران آسیب پذیر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sz="2100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کنترل واطمینان از صحت عملکرد اتصالات  شامل مسیرهای وریدی وشریانی ،سه راهی ها،مدار تنفسی بیمار اینتوبه ،عملکرد چست تیوب ،پروب ها و چست لیدها،محل اتصال پلیت کوتر ،پانسمانها و....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fa-IR" sz="2100" dirty="0" smtClean="0">
                <a:cs typeface="B Zar" pitchFamily="2" charset="-78"/>
              </a:rPr>
              <a:t>برقراری وتداوم  تمهیدات حمایتی و حیاتی</a:t>
            </a:r>
            <a:r>
              <a:rPr lang="en-US" sz="2100" dirty="0" smtClean="0">
                <a:cs typeface="B Zar" pitchFamily="2" charset="-78"/>
              </a:rPr>
              <a:t> </a:t>
            </a:r>
            <a:r>
              <a:rPr lang="fa-IR" sz="2100" dirty="0" smtClean="0">
                <a:cs typeface="B Zar" pitchFamily="2" charset="-78"/>
              </a:rPr>
              <a:t>لازم  طبق دستور پزشک از ابتدای ورود بیمار </a:t>
            </a:r>
            <a:r>
              <a:rPr lang="fa-IR" sz="2100" b="1" dirty="0" smtClean="0">
                <a:cs typeface="B Zar" pitchFamily="2" charset="-78"/>
              </a:rPr>
              <a:t>شامل مانیتورینگ تنفس وهمودینامیک -مراقبت تنفسی-</a:t>
            </a:r>
            <a:r>
              <a:rPr lang="en-US" sz="2100" b="1" dirty="0" err="1" smtClean="0">
                <a:cs typeface="B Zar" pitchFamily="2" charset="-78"/>
              </a:rPr>
              <a:t>termal</a:t>
            </a:r>
            <a:r>
              <a:rPr lang="en-US" sz="2100" b="1" dirty="0" smtClean="0">
                <a:cs typeface="B Zar" pitchFamily="2" charset="-78"/>
              </a:rPr>
              <a:t> care </a:t>
            </a:r>
            <a:endParaRPr lang="fa-IR" sz="2100" b="1" dirty="0" smtClean="0">
              <a:cs typeface="B Zar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r>
              <a:rPr lang="en-US" sz="2100" dirty="0" smtClean="0">
                <a:cs typeface="B Zar" pitchFamily="2" charset="-78"/>
              </a:rPr>
              <a:t>-</a:t>
            </a:r>
            <a:r>
              <a:rPr lang="fa-IR" sz="2100" dirty="0" smtClean="0">
                <a:cs typeface="B Zar" pitchFamily="2" charset="-78"/>
              </a:rPr>
              <a:t>تامین نیازهای ایمنی وپیشگیری از بروز وقایع ناخواسته   از نظر پیشگیری از سقوط وآسیب پوستی  ،حفظ پوزیشن مناسب،پیشگیری از سوختگی با کوتر و وسایل گرمایشی(کیف آب گرم،سرم گرم  ،ایمنی دارویی پیشگیری از نظر آسپیراسیون ،رعایت حریم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Char char="v"/>
            </a:pPr>
            <a:endParaRPr lang="fa-IR" dirty="0" smtClean="0">
              <a:cs typeface="B Za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248" y="964643"/>
            <a:ext cx="2705519" cy="190918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استمرار مراقبت از بدو ورود تا شروع بیهوشی</a:t>
            </a:r>
          </a:p>
          <a:p>
            <a:pPr algn="ctr"/>
            <a:r>
              <a:rPr lang="fa-IR" dirty="0" smtClean="0"/>
              <a:t>بعداز بیهوشی تا شروع جراحی</a:t>
            </a:r>
          </a:p>
          <a:p>
            <a:pPr algn="ctr"/>
            <a:r>
              <a:rPr lang="fa-IR" dirty="0" smtClean="0"/>
              <a:t>بعداز بستن زخم جراحی تاخروج از اتاق عمل </a:t>
            </a:r>
          </a:p>
          <a:p>
            <a:pPr algn="ctr"/>
            <a:r>
              <a:rPr lang="fa-IR" dirty="0" smtClean="0"/>
              <a:t>در ریکارری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2441</Words>
  <Application>Microsoft Office PowerPoint</Application>
  <PresentationFormat>On-screen Show (4:3)</PresentationFormat>
  <Paragraphs>260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 Nazanin</vt:lpstr>
      <vt:lpstr>B Titr</vt:lpstr>
      <vt:lpstr>B Zar</vt:lpstr>
      <vt:lpstr>Calibri</vt:lpstr>
      <vt:lpstr>IranNastaliq</vt:lpstr>
      <vt:lpstr>Wingdings</vt:lpstr>
      <vt:lpstr>Office Theme</vt:lpstr>
      <vt:lpstr>PowerPoint Presentation</vt:lpstr>
      <vt:lpstr>مراقبت جراحی و بیهوشی  </vt:lpstr>
      <vt:lpstr>ب 3-1- آمادگی بیماران وتداوم مراقبت ها قبل از جراحی</vt:lpstr>
      <vt:lpstr>ب-3-1-1 نوبت دهی وپذیرش بیماران در اتاق عمل  با لحاظ نوبت دهی بیماران پرخطر،اورژانس و عفونی    </vt:lpstr>
      <vt:lpstr>PowerPoint Presentation</vt:lpstr>
      <vt:lpstr>ارزیابی بیهوشی پیش از عمل</vt:lpstr>
      <vt:lpstr>ب-3-1-2 برنامه ریزی پره آپ بیماران قبل از  جراحی</vt:lpstr>
      <vt:lpstr>ب-3-1-3   تنظیم برنامه اعمال جراحی غیر اورژانسی حداقل از یک روز قبل اعلام لیست عمل سرویسهای مختلف جراحی از روز قبل به اتاق عمل/تطبیق جراحی ها ی انجام شده با لیست</vt:lpstr>
      <vt:lpstr>ب-3-1-5پذیرش بیمار دربدو ورود به  اتاق عمل توسط پرستار /کارشناس اتاق عمل/هوشبری و استمرار مراقبت </vt:lpstr>
      <vt:lpstr>ب-3-1-6عدم امکان دید مستقیم فضاهای ریکاوری واتاقهای عمل از محل پذیرش بیمار در اتاق عمل(در بدو ورود)  و کنترل مواجهه بیماران قبل از جراحی با بیماران بدحال و پس از جراحی</vt:lpstr>
      <vt:lpstr>ب-3-1-7چینش وتطبیق بکارگیری نیروها اتاقهای عمل براساس برنامه تنظیم شده از قبل از شروع اعمال جراحی - دو نفرکارشناس اتاق عمل بعنوان  اسکراپ و سیرکولر  به ازای هر اتاق فعال  -یک کارشناس هوشبری به ازای هر اتاق عمل  فعال یک کارشناس هوشبری به ازای هر دوتخت ریکاوری (با رعایت طرح انطباق) یک کارشناس پرستاری بعنوان سرپرستاردر شیفت صبح  و یک کارشناس پرستاری/اتاق عمل بعنوان مسئول شیفتد عصر وشب  یک نفر منشی به ازای هر شیفت های فعال     </vt:lpstr>
      <vt:lpstr>PowerPoint Presentation</vt:lpstr>
      <vt:lpstr>ب-3-1-8وجود برنامه مدون جهت کاهش اضطراب بیماراز بدو پذیرش در اتاق عمل  تاشروع بیهوشی/جراحی با مشارکت کارکنان  تدوین برنامه  مدون کاهش اضطراب بیمار در کمیته های ذیربط </vt:lpstr>
      <vt:lpstr>ب-3-2ارائه مراقبت های جراحی با رعایت اصول جراحی ایمن</vt:lpstr>
      <vt:lpstr>PowerPoint Presentation</vt:lpstr>
      <vt:lpstr>PowerPoint Presentation</vt:lpstr>
      <vt:lpstr>کنترل صحت اتصالات و عمکرد صحیح آن اتصالات مدار تنفسی اتصالات مسیر های عروقی محیطی و مرکزی  درن ها چست تیوب ها ،لوله های گوارشی </vt:lpstr>
      <vt:lpstr>ب-3-3پایش وضعیت بیمار قبل،حین و پس از جراحی  و تکمیل کامل مستندات بیهوشی و جراحی </vt:lpstr>
      <vt:lpstr>PowerPoint Presentation</vt:lpstr>
      <vt:lpstr>ب-3-2-2نیازسنجی تجهیزات وملزومات ضروری  اتاق پروسیجر جراحی(هر اتاق عمل)و خودداری از نگهداری و تجمیع لوازم بلااستفاده و خراب </vt:lpstr>
      <vt:lpstr>PowerPoint Presentation</vt:lpstr>
      <vt:lpstr>ب-3-4-2حضور پزشک بیهوشی تا زمان حضور بیمار در ریکاوری وثبت دستور ترخیص از اتاق عمل به بخش توسط پزشک بیهوشی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f.pirmohamadi</dc:creator>
  <cp:lastModifiedBy>faramarz bahadorkhan2</cp:lastModifiedBy>
  <cp:revision>38</cp:revision>
  <dcterms:created xsi:type="dcterms:W3CDTF">2019-10-07T06:44:01Z</dcterms:created>
  <dcterms:modified xsi:type="dcterms:W3CDTF">2024-09-24T08:41:49Z</dcterms:modified>
</cp:coreProperties>
</file>